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  <p:sldMasterId id="2147483666" r:id="rId5"/>
  </p:sldMasterIdLst>
  <p:notesMasterIdLst>
    <p:notesMasterId r:id="rId45"/>
  </p:notesMasterIdLst>
  <p:sldIdLst>
    <p:sldId id="289" r:id="rId6"/>
    <p:sldId id="286" r:id="rId7"/>
    <p:sldId id="291" r:id="rId8"/>
    <p:sldId id="330" r:id="rId9"/>
    <p:sldId id="292" r:id="rId10"/>
    <p:sldId id="300" r:id="rId11"/>
    <p:sldId id="301" r:id="rId12"/>
    <p:sldId id="302" r:id="rId13"/>
    <p:sldId id="293" r:id="rId14"/>
    <p:sldId id="331" r:id="rId15"/>
    <p:sldId id="299" r:id="rId16"/>
    <p:sldId id="296" r:id="rId17"/>
    <p:sldId id="304" r:id="rId18"/>
    <p:sldId id="343" r:id="rId19"/>
    <p:sldId id="306" r:id="rId20"/>
    <p:sldId id="307" r:id="rId21"/>
    <p:sldId id="308" r:id="rId22"/>
    <p:sldId id="309" r:id="rId23"/>
    <p:sldId id="310" r:id="rId24"/>
    <p:sldId id="333" r:id="rId25"/>
    <p:sldId id="311" r:id="rId26"/>
    <p:sldId id="336" r:id="rId27"/>
    <p:sldId id="314" r:id="rId28"/>
    <p:sldId id="337" r:id="rId29"/>
    <p:sldId id="328" r:id="rId30"/>
    <p:sldId id="338" r:id="rId31"/>
    <p:sldId id="325" r:id="rId32"/>
    <p:sldId id="316" r:id="rId33"/>
    <p:sldId id="317" r:id="rId34"/>
    <p:sldId id="318" r:id="rId35"/>
    <p:sldId id="320" r:id="rId36"/>
    <p:sldId id="344" r:id="rId37"/>
    <p:sldId id="341" r:id="rId38"/>
    <p:sldId id="321" r:id="rId39"/>
    <p:sldId id="342" r:id="rId40"/>
    <p:sldId id="322" r:id="rId41"/>
    <p:sldId id="329" r:id="rId42"/>
    <p:sldId id="345" r:id="rId43"/>
    <p:sldId id="294" r:id="rId44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6357" autoAdjust="0"/>
  </p:normalViewPr>
  <p:slideViewPr>
    <p:cSldViewPr snapToGrid="0">
      <p:cViewPr varScale="1">
        <p:scale>
          <a:sx n="107" d="100"/>
          <a:sy n="107" d="100"/>
        </p:scale>
        <p:origin x="15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presProps" Target="pres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A968C6-C1EC-4F7F-8CA2-E3A674A97379}" type="datetimeFigureOut">
              <a:rPr lang="pl-PL" smtClean="0"/>
              <a:t>2023-05-30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D6F852-1F30-4DAC-B8E8-D5148033F1C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3282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F852-1F30-4DAC-B8E8-D5148033F1C2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4034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446448-D936-65D6-6F12-482F0DABD5EF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pl-PL" dirty="0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2FD1A6EE-40D4-2234-0EC7-2FE96974DE42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pl-PL" sz="2400" b="0" i="0" u="none" strike="noStrike" cap="none" spc="0" baseline="0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lvl="0"/>
            <a:r>
              <a:rPr lang="pl-PL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3204414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98C70C5-9838-7F81-B92D-54388E74E40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8368" y="264983"/>
            <a:ext cx="10881102" cy="97860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0B5FA35-26FA-8714-EB69-89BBA3EC62C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58368" y="1527049"/>
            <a:ext cx="10881103" cy="419062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pl-PL" sz="2400" b="0" i="0" u="none" strike="noStrike" cap="none" spc="0" baseline="0">
                <a:solidFill>
                  <a:schemeClr val="bg1"/>
                </a:solidFill>
                <a:uFillTx/>
                <a:latin typeface="Calibri"/>
              </a:defRPr>
            </a:lvl1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4705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2">
            <a:extLst>
              <a:ext uri="{FF2B5EF4-FFF2-40B4-BE49-F238E27FC236}">
                <a16:creationId xmlns:a16="http://schemas.microsoft.com/office/drawing/2014/main" id="{6E74B8D6-9024-2F5A-2B8F-D1B1A4F6EA3B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3" name="Symbol zastępczy tytułu 1">
            <a:extLst>
              <a:ext uri="{FF2B5EF4-FFF2-40B4-BE49-F238E27FC236}">
                <a16:creationId xmlns:a16="http://schemas.microsoft.com/office/drawing/2014/main" id="{52399FC3-B29A-6436-6B07-BF0B249063E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4215" y="285226"/>
            <a:ext cx="10879587" cy="5404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003977705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2">
            <a:extLst>
              <a:ext uri="{FF2B5EF4-FFF2-40B4-BE49-F238E27FC236}">
                <a16:creationId xmlns:a16="http://schemas.microsoft.com/office/drawing/2014/main" id="{6E74B8D6-9024-2F5A-2B8F-D1B1A4F6EA3B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3" name="Symbol zastępczy tytułu 1">
            <a:extLst>
              <a:ext uri="{FF2B5EF4-FFF2-40B4-BE49-F238E27FC236}">
                <a16:creationId xmlns:a16="http://schemas.microsoft.com/office/drawing/2014/main" id="{52399FC3-B29A-6436-6B07-BF0B249063E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4215" y="285226"/>
            <a:ext cx="10879587" cy="5404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28358538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9AE11835-23B5-1918-9576-CEAF906134C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8575"/>
            <a:ext cx="12192000" cy="6840849"/>
          </a:xfrm>
          <a:prstGeom prst="rect">
            <a:avLst/>
          </a:prstGeom>
        </p:spPr>
      </p:pic>
      <p:sp>
        <p:nvSpPr>
          <p:cNvPr id="3" name="Symbol zastępczy tytułu 1">
            <a:extLst>
              <a:ext uri="{FF2B5EF4-FFF2-40B4-BE49-F238E27FC236}">
                <a16:creationId xmlns:a16="http://schemas.microsoft.com/office/drawing/2014/main" id="{75E4D903-6446-8B1B-8DCF-2CDBAF9E67B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2498726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pl-PL" dirty="0"/>
              <a:t>Kliknij, aby edytować styl</a:t>
            </a:r>
          </a:p>
        </p:txBody>
      </p:sp>
      <p:pic>
        <p:nvPicPr>
          <p:cNvPr id="6" name="Obraz 5" descr="Logotypy: Fundusze Europejskie na Rozwój Cyfrowy, Centrum Projektów Polska Cyfrowa, Unia Europejska Europejski Fundusz Społeczny">
            <a:extLst>
              <a:ext uri="{FF2B5EF4-FFF2-40B4-BE49-F238E27FC236}">
                <a16:creationId xmlns:a16="http://schemas.microsoft.com/office/drawing/2014/main" id="{CA1D6CDF-2F1E-1103-816F-711EFA85E5E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037" y="5970995"/>
            <a:ext cx="5047926" cy="84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572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pl-PL" sz="4400" b="0" i="0" u="none" strike="noStrike" kern="1200" cap="none" spc="0" baseline="0">
          <a:solidFill>
            <a:srgbClr val="FFFFFF"/>
          </a:solidFill>
          <a:uFillTx/>
          <a:latin typeface="Calibri Light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7">
            <a:extLst>
              <a:ext uri="{FF2B5EF4-FFF2-40B4-BE49-F238E27FC236}">
                <a16:creationId xmlns:a16="http://schemas.microsoft.com/office/drawing/2014/main" id="{5E95FABE-4BBA-56D0-4B2C-CDB26EFD0B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1996" cy="11856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Symbol zastępczy tytułu 5">
            <a:extLst>
              <a:ext uri="{FF2B5EF4-FFF2-40B4-BE49-F238E27FC236}">
                <a16:creationId xmlns:a16="http://schemas.microsoft.com/office/drawing/2014/main" id="{03D5F53E-EED4-0485-C749-4056ECD44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4256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pic>
        <p:nvPicPr>
          <p:cNvPr id="4" name="Obraz 3" descr="Logotypy: Fundusze Europejskie na Rozwój Cyfrowy, Rzeczpospolita Polska, Centrum Projektów Polska Cyfrowa, Unia Europejska Europejski Fundusz Społeczny">
            <a:extLst>
              <a:ext uri="{FF2B5EF4-FFF2-40B4-BE49-F238E27FC236}">
                <a16:creationId xmlns:a16="http://schemas.microsoft.com/office/drawing/2014/main" id="{1595E30D-11B7-F86B-CC79-016AF1394F1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184" y="6167628"/>
            <a:ext cx="6199632" cy="66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325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pl-PL" sz="4400" b="1" i="0" u="none" strike="noStrike" kern="1200" cap="none" spc="0" baseline="0">
          <a:solidFill>
            <a:schemeClr val="tx1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pl-PL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C6C998C-6397-2517-60F0-6E865C728B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2880" y="1170432"/>
            <a:ext cx="11631168" cy="2450591"/>
          </a:xfrm>
        </p:spPr>
        <p:txBody>
          <a:bodyPr>
            <a:normAutofit fontScale="90000"/>
          </a:bodyPr>
          <a:lstStyle/>
          <a:p>
            <a:pPr algn="l">
              <a:lnSpc>
                <a:spcPct val="114000"/>
              </a:lnSpc>
            </a:pPr>
            <a:br>
              <a:rPr lang="pl-PL" sz="3200" b="1" dirty="0">
                <a:latin typeface="+mn-lt"/>
              </a:rPr>
            </a:br>
            <a:br>
              <a:rPr lang="pl-PL" sz="3200" b="1" dirty="0">
                <a:latin typeface="+mn-lt"/>
              </a:rPr>
            </a:br>
            <a:br>
              <a:rPr lang="pl-PL" sz="3200" b="1" dirty="0">
                <a:latin typeface="+mn-lt"/>
              </a:rPr>
            </a:br>
            <a:br>
              <a:rPr lang="pl-PL" sz="3200" b="1" dirty="0">
                <a:latin typeface="+mn-lt"/>
              </a:rPr>
            </a:br>
            <a:br>
              <a:rPr lang="pl-PL" sz="3200" b="1" dirty="0">
                <a:latin typeface="+mn-lt"/>
              </a:rPr>
            </a:br>
            <a:br>
              <a:rPr lang="pl-PL" sz="3200" b="1" dirty="0">
                <a:latin typeface="+mn-lt"/>
              </a:rPr>
            </a:br>
            <a:br>
              <a:rPr lang="pl-PL" sz="3200" b="1" dirty="0">
                <a:latin typeface="+mn-lt"/>
              </a:rPr>
            </a:br>
            <a:br>
              <a:rPr lang="pl-PL" sz="3200" b="1" dirty="0">
                <a:latin typeface="+mn-lt"/>
              </a:rPr>
            </a:br>
            <a:br>
              <a:rPr lang="pl-PL" sz="3200" b="1" dirty="0">
                <a:latin typeface="+mn-lt"/>
              </a:rPr>
            </a:br>
            <a:br>
              <a:rPr lang="pl-PL" sz="3200" b="1" dirty="0">
                <a:latin typeface="+mn-lt"/>
              </a:rPr>
            </a:br>
            <a:br>
              <a:rPr lang="pl-PL" sz="3200" b="1" dirty="0">
                <a:latin typeface="+mn-lt"/>
              </a:rPr>
            </a:br>
            <a:br>
              <a:rPr lang="pl-PL" sz="3200" b="1" dirty="0">
                <a:latin typeface="+mn-lt"/>
              </a:rPr>
            </a:br>
            <a:r>
              <a:rPr lang="pl-PL" sz="3200" b="1" dirty="0">
                <a:latin typeface="+mn-lt"/>
              </a:rPr>
              <a:t>Kryteria dla działania 2.3 Cyfrowa dostępność i ponowne wykorzystanie informacji w programie Fundusze Europejskie na Rozwój Cyfrowy 2021-2027 (FERC) - konkurencyjny sposób wyboru projektów (dla zasobów kultury) </a:t>
            </a:r>
            <a:br>
              <a:rPr lang="pl-PL" sz="1800" i="1" dirty="0"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l-PL" sz="32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13B2E07-D0FA-211F-48F0-498F23E0BE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24749" y="3769282"/>
            <a:ext cx="9144000" cy="1655758"/>
          </a:xfrm>
        </p:spPr>
        <p:txBody>
          <a:bodyPr/>
          <a:lstStyle/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pl-PL" b="1" dirty="0"/>
              <a:t>Patrycja </a:t>
            </a:r>
            <a:r>
              <a:rPr lang="pl-PL" b="1" dirty="0" err="1"/>
              <a:t>Choderska</a:t>
            </a:r>
            <a:br>
              <a:rPr lang="pl-PL" dirty="0"/>
            </a:br>
            <a:r>
              <a:rPr lang="pl-PL" dirty="0"/>
              <a:t>Dyrektor </a:t>
            </a: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pl-PL" dirty="0"/>
              <a:t>Departament Naboru Projektów</a:t>
            </a: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pl-PL" dirty="0"/>
              <a:t>Centrum Projektów Polska Cyfrowa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41868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C54FBE9-BD27-93DF-8E23-6BC344ABD9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92021" y="1452417"/>
            <a:ext cx="10879587" cy="4407729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dirty="0">
              <a:effectLst/>
              <a:latin typeface="+mn-lt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 startAt="11"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Zgodność projektu z Kartą Praw Podstawowych Unii Europejskiej 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weryfikowana jest zgodność projektu z Kartą Praw Podstawowych Unii Europejskiej w zakresie odnoszącym się do sposobu realizacji i zakresu projektu. </a:t>
            </a:r>
            <a:endParaRPr lang="pl-PL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 startAt="12"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Zgodność projektu z Konwencją o Prawach Osób Niepełnosprawnych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weryfikowana jest zgodność projektu z Konwencją o Prawach Osób Niepełnosprawnych w zakresie odnoszącym się do sposobu realizacji i zakresu projektu.</a:t>
            </a:r>
            <a:endParaRPr lang="pl-PL" sz="18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Zgodność projektu z ww. dokumentami, należy rozumieć jako brak sprzeczności pomiędzy zapisami wniosku o dofinansowanie a wymogami tego dokumentu lub stwierdzenie, że te wymagania są neutralne wobec zakresu i zawartości projektu.</a:t>
            </a:r>
            <a:endParaRPr lang="pl-PL" sz="1800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3A51E7-3145-2C17-9EF5-DFAA47AEE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</a:t>
            </a:r>
            <a:r>
              <a:rPr lang="pl-PL" dirty="0">
                <a:latin typeface="+mn-lt"/>
                <a:ea typeface="Verdana" panose="020B0604030504040204" pitchFamily="34" charset="0"/>
                <a:cs typeface="Arial" charset="0"/>
              </a:rPr>
              <a:t>formalne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63259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C54FBE9-BD27-93DF-8E23-6BC344ABD9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596256"/>
            <a:ext cx="10879587" cy="4111097"/>
          </a:xfrm>
          <a:prstGeom prst="rect">
            <a:avLst/>
          </a:prstGeom>
        </p:spPr>
        <p:txBody>
          <a:bodyPr/>
          <a:lstStyle/>
          <a:p>
            <a:pPr marL="0" indent="0" algn="l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>
                <a:latin typeface="Calibri" panose="020F0502020204030204" pitchFamily="34" charset="0"/>
                <a:ea typeface="Calibri" panose="020F0502020204030204" pitchFamily="34" charset="0"/>
              </a:rPr>
              <a:t>13.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Zgodność z zasadą zrównoważonego rozwoju, w tym zasadą „nie czyń poważnej szkody” </a:t>
            </a:r>
          </a:p>
          <a:p>
            <a:pPr marL="0" indent="0" algn="l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projekt spełnia zasadę zrównoważonego rozwoju, o której mowa w art. 9 ust. 4 rozporządzenia nr 2021/1060. Wnioskodawca wykazał, że projekt jest zgodny z celami zrównoważonego rozwoju Organizacji Narodów Zjednoczonych (ONZ), porozumienia paryskiego oraz zasadą „nie czyń poważnych szkód” (dalej: DNSH).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prezentacji spełnienia przez projekt celów zrównoważonego rozwoju ONZ należy odnieść się do tych celów, które dotyczą danego rodzaju projektów.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odniesieniu do porozumienia paryskiego należy przedstawić w jaki sposób projekt wspiera działania respektujące standardy i priorytety klimatyczne UE.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ramach potwierdzenia spełnienia zasady DNSH Wnioskodawca powinien potwierdzić, że projekt wpisuje się w działania opisane w II priorytecie FERC, dla których w programie wskazano, że zasada DNSH jest spełniona.</a:t>
            </a:r>
            <a:r>
              <a:rPr lang="pl-PL" sz="1800" dirty="0">
                <a:effectLst/>
              </a:rPr>
              <a:t> </a:t>
            </a: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3A51E7-3145-2C17-9EF5-DFAA47AEE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3499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C54FBE9-BD27-93DF-8E23-6BC344ABD9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49322" y="1363177"/>
            <a:ext cx="11186472" cy="4955430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1. Zgodność projektu z Opisem Założeń Projektu Informatycznego pozytywnie zaopiniowanym przez KRMC</a:t>
            </a:r>
          </a:p>
          <a:p>
            <a:pPr marL="446088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/>
              <a:t>W ramach kryterium weryfikowane jest czy zakres projektu jest zgodny z Opisem Założeń Projektu Informatycznego przedstawionym do oceny na poziomie KRMC w następujących aspektach, tj.: </a:t>
            </a:r>
          </a:p>
          <a:p>
            <a:pPr marL="914400" lvl="2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/>
              <a:t>a) nie dokonano zmian w koncepcji realizacji projektu zatwierdzonego przez KRMC; </a:t>
            </a:r>
          </a:p>
          <a:p>
            <a:pPr marL="914400" lvl="2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/>
              <a:t>b) wartość projektu wskazana we wniosku o dofinansowanie z FERC jest w przybliżeniu  zgodna z tą zaakceptowaną przez KRMC (do 15%). </a:t>
            </a:r>
          </a:p>
          <a:p>
            <a:pPr marL="446088" lvl="2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Zmiany dotyczące sposobu wdrażania projektu w stosunku do określonych w opisie projektu informatycznego są dopuszczalne pod warunkiem utrzymania zaplanowanych efektów projektu w niezmienionej formie (dotyczy zarówno ilości, jak i jakości produktów), m.in. w zakresie zmian w harmonogramie, podmiotów uczestniczących w projekcie, zaleceń KRMC, zmian wynikających z zaleceń KRMC (opinia warunkowa).</a:t>
            </a:r>
          </a:p>
          <a:p>
            <a:pPr marL="446088" lvl="2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zakresie poziomu osiągnięcia zaplanowanych wskaźników rozbieżność może wynosić do 15%.</a:t>
            </a:r>
          </a:p>
          <a:p>
            <a:pPr marL="0" lvl="0" indent="0" algn="l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  <a:buNone/>
            </a:pPr>
            <a:b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l-PL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  <a:buNone/>
            </a:pPr>
            <a:b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l-PL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3A51E7-3145-2C17-9EF5-DFAA47AEE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71128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C54FBE9-BD27-93DF-8E23-6BC344ABD9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1199" y="1524337"/>
            <a:ext cx="10879587" cy="4342207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2. </a:t>
            </a:r>
            <a:r>
              <a:rPr lang="pl-PL" sz="1800" b="1" dirty="0">
                <a:effectLst/>
                <a:latin typeface="+mn-lt"/>
                <a:ea typeface="Calibri" panose="020F0502020204030204" pitchFamily="34" charset="0"/>
              </a:rPr>
              <a:t>Zgodność z zasadami udzielania pomocy publicznej (lub pomocy de </a:t>
            </a:r>
            <a:r>
              <a:rPr lang="pl-PL" sz="1800" b="1" dirty="0" err="1">
                <a:effectLst/>
                <a:latin typeface="+mn-lt"/>
                <a:ea typeface="Calibri" panose="020F0502020204030204" pitchFamily="34" charset="0"/>
              </a:rPr>
              <a:t>minimis</a:t>
            </a:r>
            <a:r>
              <a:rPr lang="pl-PL" sz="1800" b="1" dirty="0">
                <a:effectLst/>
                <a:latin typeface="+mn-lt"/>
                <a:ea typeface="Calibri" panose="020F0502020204030204" pitchFamily="34" charset="0"/>
              </a:rPr>
              <a:t>)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>
              <a:effectLst/>
              <a:latin typeface="+mn-lt"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W ramach kryterium weryfikowana jest prawidłowość odpowiedzi na pytanie, czy projekt podlega zasadom pomocy publicznej – tj. czy udzielenie wsparcia spełniałoby przesłanki, o których mowa w art. 107 ust. 1 Traktatu o funkcjonowaniu Unii Europejskiej.</a:t>
            </a:r>
          </a:p>
          <a:p>
            <a:pPr marL="0" indent="0">
              <a:lnSpc>
                <a:spcPct val="100000"/>
              </a:lnSpc>
              <a:buNone/>
            </a:pPr>
            <a:endParaRPr lang="pl-PL" sz="1800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Jeśli wsparcie, o które ubiega się Wnioskodawca spełnia przesłanki pomocy publicznej, oceniana będzie  zgodność z warunkami wsparcia dotyczącymi pomocy publicznej lub pomocy de </a:t>
            </a:r>
            <a:r>
              <a:rPr lang="pl-PL" sz="1800" dirty="0" err="1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minimis</a:t>
            </a: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, wynikającymi z aktów prawnych wskazanych w  regulaminie naboru.</a:t>
            </a:r>
          </a:p>
          <a:p>
            <a:pPr marL="0" indent="0">
              <a:lnSpc>
                <a:spcPct val="100000"/>
              </a:lnSpc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3A51E7-3145-2C17-9EF5-DFAA47AEE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20077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C54FBE9-BD27-93DF-8E23-6BC344ABD9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1199" y="1524337"/>
            <a:ext cx="10879587" cy="4342207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3. </a:t>
            </a:r>
            <a:r>
              <a:rPr lang="pl-PL" sz="1800" b="1" dirty="0">
                <a:effectLst/>
                <a:latin typeface="+mn-lt"/>
                <a:ea typeface="Calibri" panose="020F0502020204030204" pitchFamily="34" charset="0"/>
              </a:rPr>
              <a:t>Współpraca partnerska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>
              <a:effectLst/>
              <a:latin typeface="+mn-lt"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Premiowane będą projekty realizowane w formule partnerstwa.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Wnioskodawca otrzyma 4 punkty jeżeli projekt będzie realizowany we współpracy z co najmniej 1 Partnerem, którego celowość udziału w projekcie zostanie we wniosku wykazana. Wnioskodawca jest zobowiązany wykazać na czym polega wartość dodana osiągana dzięki zaangażowaniu poszczególnych Partnerów.</a:t>
            </a:r>
          </a:p>
          <a:p>
            <a:pPr marL="0" indent="0">
              <a:lnSpc>
                <a:spcPct val="100000"/>
              </a:lnSpc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3A51E7-3145-2C17-9EF5-DFAA47AEE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22245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C54FBE9-BD27-93DF-8E23-6BC344ABD9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596255"/>
            <a:ext cx="10879587" cy="4619487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4. Prawidłowość wyboru partnerów (jeśli dotyczy) – slajd 1 z 2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58775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badana jest prawidłowość wyboru Partnerów projektu (jeśli dotyczy).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8775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Wnioskodawca wykazał, że Partner / Partnerzy zostali wybrani zgodnie z art. 39 ustawy z dnia 28 kwietnia 2022 r. o zasadach realizacji zadań finansowanych ze środków europejskich w perspektywie finansowej 2021-2027 (</a:t>
            </a:r>
            <a:r>
              <a:rPr lang="pl-PL" sz="18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t.j</a:t>
            </a: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Dz. U. z 2022 r. poz. 1079).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pl-PL" sz="1800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3A51E7-3145-2C17-9EF5-DFAA47AEE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22423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C54FBE9-BD27-93DF-8E23-6BC344ABD9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596256"/>
            <a:ext cx="10879587" cy="457851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pl-PL" sz="1800" b="1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4. Prawidłowość wyboru partnerów (jeśli dotyczy) – slajd 2 z 2</a:t>
            </a: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pl-PL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przypadku partnerstwa z art. 39 ww. ustawy: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31825" indent="-2730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Wnioskodawca wykazał, że Partner / Partnerzy wnoszą do projektu m.in. zasoby ludzkie, organizacyjne, techniczne lub finansowe na warunkach określonych w porozumieniu albo umowie o partnerstwie zawartej pomiędzy Wnioskodawcą a Partnerem / Partnerami.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31825" indent="-2730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Wnioskodawca wykazał, że Partner / Partnerzy posiadają znamiona Wnioskodawcy, tj. będą w okresie trwałości projektu korzystać z jego efektów w celu realizacji zadań publicznych określonych aktem prawnym/statutem/regulaminem.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31825" indent="-2730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weryfikowane jest czy Wnioskodawca wykazał, że Partner / Partnerzy realizują zadania, których z równie dobrym skutkiem dla osiągnięcia celów projektu nie mógłby zrealizować wykonawca wyłoniony zgodnie z prawem zamówień publicznych.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pl-PL" sz="1800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3A51E7-3145-2C17-9EF5-DFAA47AEE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99997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C54FBE9-BD27-93DF-8E23-6BC344ABD9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596256"/>
            <a:ext cx="10879587" cy="4111097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5. Projekt jest przygotowany do realizacji pod względem zgodności z otoczeniem prawnym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W ramach kryterium weryfikowane jest czy wnioskodawca przedstawił odpowiednie analizy możliwości realizacji projektu i usług objętych projektem na podstawie obowiązujących przepisów prawa wykazał gotowość do realizacji projektu w istniejącym otoczeniu prawnym.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3A51E7-3145-2C17-9EF5-DFAA47AEE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366873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C54FBE9-BD27-93DF-8E23-6BC344ABD9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627078"/>
            <a:ext cx="10879587" cy="4556007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pl-PL" sz="1800" b="1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6. Komplementarność projektu z innymi projektami realizowanymi na poziomie centralnym i regionalnym</a:t>
            </a:r>
          </a:p>
          <a:p>
            <a:pPr marL="0" indent="0">
              <a:lnSpc>
                <a:spcPct val="100000"/>
              </a:lnSpc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Wnioskodawca oraz Partnerzy (jeśli dotyczy) zapewnili w formie oświadczenia, że: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lphaLcPeriod"/>
            </a:pP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produkty projektu nie dublują tych, które są eksploatowane lub tworzone w innych projektach realizowanych lub zrealizowanych przez wnioskodawcę,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lphaLcPeriod"/>
            </a:pP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projekt nie zakłada digitalizacji i udostępniania zasobów już obecnie dostępnych w wersji cyfrowej lub planowanych do cyfrowego udostępnienia w ramach innych przedsięwzięć  za wyjątkiem digitalizacji trójwymiarowej, tzw. 3D obiektów posiadających dokumentację dwuwymiarową (2D).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lphaLcPeriod"/>
            </a:pP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produkty projektów finansowanych z funduszy europejskich w latach 2014-2020, niezbędne do realizacji produktów planowanych w projekcie zgłaszanym do FERC, są gotowe (tj. dokonano ich odbioru oraz uruchomiono wszystkie związane z nimi usługi i funkcjonalności, niezbędne dla cyfrowego udostępnienia zasobów objętych projektem),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lphaLcPeriod"/>
            </a:pP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jeśli projekt jest kontynuacją inwestycji z okresu 2014-2020 –potwierdzono zakończenie poprzedniego etapu inwestycji.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lphaLcPeriod"/>
            </a:pP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działania przewidziane w ramach projektu będą komplementarne z projektami realizowanymi w ramach Krajowego Planu Odbudowy i Zwiększania Odporności.</a:t>
            </a:r>
          </a:p>
          <a:p>
            <a:pPr marL="0" indent="0">
              <a:lnSpc>
                <a:spcPct val="100000"/>
              </a:lnSpc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3A51E7-3145-2C17-9EF5-DFAA47AEE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2710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C54FBE9-BD27-93DF-8E23-6BC344ABD9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596256"/>
            <a:ext cx="10879587" cy="4111097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7. Projekt jest zgodny z założeniami Architektury Informacyjnej Państwa oraz Deklaracji tallińskiej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W ramach kryterium weryfikowane  jest czy Wnioskodawca wykazał, że  rozwiązania wdrażane w projekcie będą realizowały założenia Architektury Informacyjnej Państwa, zwłaszcza pryncypia zawarte w dokumencie z dn. 25 listopada 2020 r. i Deklaracji tallińskiej, w tym domyślności cyfrowej, jednorazowości, powszechności, dostępności, otwartości, przejrzystości, domyślnej </a:t>
            </a:r>
            <a:r>
              <a:rPr lang="pl-PL" sz="1800" dirty="0" err="1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transgraniczności</a:t>
            </a: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 i interoperacyjności oraz niezawodności i bezpieczeństwa.</a:t>
            </a: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3A51E7-3145-2C17-9EF5-DFAA47AEE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1835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59E0878D-8FAD-5BFE-63F7-4BDEBFB13C6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20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konkurencyjny sposób wyboru</a:t>
            </a:r>
            <a:endParaRPr lang="en-US" sz="2000" dirty="0">
              <a:latin typeface="+mn-lt"/>
            </a:endParaRPr>
          </a:p>
          <a:p>
            <a:pPr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2000" dirty="0">
                <a:latin typeface="+mn-lt"/>
                <a:ea typeface="Open Sans"/>
                <a:cs typeface="Open Sans"/>
              </a:rPr>
              <a:t>kryteria wyboru projektów są podzielone na formalne oraz merytoryczne</a:t>
            </a:r>
          </a:p>
          <a:p>
            <a:pPr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2000" dirty="0">
                <a:latin typeface="+mn-lt"/>
                <a:ea typeface="Open Sans"/>
                <a:cs typeface="Open Sans"/>
              </a:rPr>
              <a:t>Centrum Projektów Polska Cyfrowa jako IP powołuje Komisję Oceny Projektów, w skład której wchodzą pracownicy IP oraz eksperci zewnętrzni</a:t>
            </a:r>
          </a:p>
          <a:p>
            <a:pPr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2000" dirty="0">
                <a:latin typeface="+mn-lt"/>
                <a:ea typeface="Open Sans"/>
                <a:cs typeface="Open Sans"/>
              </a:rPr>
              <a:t>2-etapowa ocena projektów – każdy złożony projekt zostanie poddany ocenie formalnej, po pozytywnej ocenie formalnej projekty będą oceniane merytorycznie 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AEBAC8AF-2960-E7C0-B162-84AEB286D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Wybór</a:t>
            </a:r>
            <a:r>
              <a:rPr lang="pl-PL" sz="4400" b="1" dirty="0">
                <a:latin typeface="+mn-lt"/>
                <a:ea typeface="Verdana" panose="020B0604030504040204" pitchFamily="34" charset="0"/>
                <a:cs typeface="Arial" charset="0"/>
              </a:rPr>
              <a:t> projektów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34655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C54FBE9-BD27-93DF-8E23-6BC344ABD9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596256"/>
            <a:ext cx="10879587" cy="4111097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800" b="1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8. Zgodność projektu z zasadami: równości szans i niedyskryminacji, w tym dostępność dla osób z niepełnosprawnościami; równości kobiet i mężczyzn – slajd 1 z 2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W ramach kryterium weryfikowane jest czy działania związane z realizacją projektu, a także wszystkie produkty związane z funkcjonowaniem projektu po okresie jego realizacji, w tym działania informacyjne i promocyjne, są realizowane z poszanowaniem zasad równościowych związanych z zapobieganiem wszelkiej dyskryminacji, m.in. ze względu na: płeć, rasę, kolor skóry, pochodzenie etniczne lub społeczne, cechy genetyczne, język, religię, światopogląd, przynależność narodową, majątek, urodzenie, niepełnosprawność, wiek lub orientację seksualną.</a:t>
            </a:r>
          </a:p>
          <a:p>
            <a:pPr marL="0" indent="0">
              <a:lnSpc>
                <a:spcPct val="100000"/>
              </a:lnSpc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3A51E7-3145-2C17-9EF5-DFAA47AEE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945859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C54FBE9-BD27-93DF-8E23-6BC344ABD9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596256"/>
            <a:ext cx="10879587" cy="4393578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pl-PL" sz="1800" b="1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8. Zgodność projektu z zasadami: równości szans i niedyskryminacji, w tym dostępność dla osób z niepełnosprawnościami; równości kobiet i mężczyzn – slajd 2 z 2</a:t>
            </a:r>
          </a:p>
          <a:p>
            <a:pPr marL="358775" indent="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Oddzielnie sprawdzane jest wypełnienie wszystkich poniższych warunków: </a:t>
            </a:r>
          </a:p>
          <a:p>
            <a:pPr marL="644525" indent="-2857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pozytywny wpływ na zasadę równości szans i niedyskryminacji, w tym dostępności dla osób z niepełnoprawnościami i zgodność z zasadą równości kobiet i mężczyzn,</a:t>
            </a:r>
          </a:p>
          <a:p>
            <a:pPr marL="644525" indent="-2857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przypadku systemów informatycznych objętych zakresem projektu wnioskodawca jest zobowiązany wykazać, że w ramach projektu zaplanowano skuteczny sposób sprawdzenia zadeklarowanego poziomu dostępności.</a:t>
            </a:r>
          </a:p>
          <a:p>
            <a:pPr marL="644525" indent="-2857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Wnioskodawca i Partner (jeśli dotyczy) będący JST (lub podmiot przez nią kontrolowany lub od niej zależny) oświadczył, iż nie podejmował jakichkolwiek działań dyskryminujących sprzecznych z zasadami, o których mowa w art. 9 ust. 3 Rozporządzenia PE i Rady nr 2021/1060 (jeśli dotyczy),</a:t>
            </a:r>
          </a:p>
          <a:p>
            <a:pPr marL="644525" indent="-2857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Wnioskodawca wykazał, że wdrażanie projektu będzie zgodne z przepisami krajowymi i europejskimi, w tym dyrektywami w sprawie wymogów dostępności produktów i usług oraz dostępności stron internetowych i mobilnych aplikacji organów sektora publicznego. 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3A51E7-3145-2C17-9EF5-DFAA47AEE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55256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04CD79D9-0A57-4DF9-70B9-5356174D3DE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1"/>
            <a:ext cx="10879587" cy="4837381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/>
              <a:t>9. Wnioskodawca przeprowadził inwentaryzację zasobów kultury objętych projektem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W ramach kryterium weryfikowany jest opis przeprowadzonej inwentaryzacji zasobów kultury, które mają zostać objęte projektem, czy zawiera co najmniej: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a) rodzaj i ilość poszczególnych zasobów, ich stopień unikalności, aktualny i planowany w ramach projektu zakres ich cyfrowego udostępnienia i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b) planowany w ramach projektu (dla każdej grupy zasobów) model prawny cyfrowego udostępnienia zasobów oraz prawne możliwości i ograniczenia dla ich ponownego wykorzystania.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przypadku ponownej digitalizacji obiektów posiadających dokumentację dwuwymiarową (2D) do formatu tzw. 3D</a:t>
            </a:r>
            <a:r>
              <a:rPr lang="pl-P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należy przedstawić uzasadnienie.</a:t>
            </a:r>
            <a:endParaRPr lang="pl-PL" sz="1800" dirty="0"/>
          </a:p>
          <a:p>
            <a:pPr marL="0" indent="0">
              <a:buNone/>
            </a:pPr>
            <a:endParaRPr lang="pl-PL" sz="1800" b="1" dirty="0"/>
          </a:p>
          <a:p>
            <a:pPr marL="0" indent="0">
              <a:buNone/>
            </a:pPr>
            <a:endParaRPr lang="pl-PL" sz="1800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A81AFBB0-EABF-1CBF-E097-C0C4F8492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Kryteria merytoryczne</a:t>
            </a:r>
          </a:p>
        </p:txBody>
      </p:sp>
    </p:spTree>
    <p:extLst>
      <p:ext uri="{BB962C8B-B14F-4D97-AF65-F5344CB8AC3E}">
        <p14:creationId xmlns:p14="http://schemas.microsoft.com/office/powerpoint/2010/main" val="22855937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5C13B1F5-7AB5-A3F3-2745-045FEB21907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4" y="1373451"/>
            <a:ext cx="10879587" cy="4359529"/>
          </a:xfr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/>
              <a:t>10. Założenia projektu są zgodne ze zdiagnozowanymi potrzebami grup docelowych, dla których udostępnia się cyfrowo zasoby kultury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W ramach kryterium weryfikowane jest czy została przeprowadzona identyfikacja grup docelowych i ich potrzeb (zarówno aktualnych, jak i prognozowanych). Czy Wnioskodawca przedstawił w jaki sposób wnioski z analizy potrzeb grup docelowych wpłynęły na przyjęty w projekcie zakres i sposób udostępniania zasobów kultury.</a:t>
            </a:r>
          </a:p>
          <a:p>
            <a:pPr marL="0" indent="0">
              <a:buNone/>
            </a:pP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A2F88D3E-4749-6F32-1D8E-96E441483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Kryteria merytoryczne</a:t>
            </a:r>
          </a:p>
        </p:txBody>
      </p:sp>
    </p:spTree>
    <p:extLst>
      <p:ext uri="{BB962C8B-B14F-4D97-AF65-F5344CB8AC3E}">
        <p14:creationId xmlns:p14="http://schemas.microsoft.com/office/powerpoint/2010/main" val="40701822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5C13B1F5-7AB5-A3F3-2745-045FEB21907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4" y="1373451"/>
            <a:ext cx="10879587" cy="4359529"/>
          </a:xfr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/>
              <a:t>11. Cyfrowe udostępnianie zasobów kultury będzie realizowane w oparciu o metody projektowania zorientowanego na użytkownika – slajd 1 z 2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W ramach kryterium weryfikowane jest czy: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a) cyfrowe udostępnianie zasoby kultury objętych projektem będzie realizowane w oparciu o metody projektowania zorientowanego na użytkownika;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b) korzystanie z cyfrowo udostępnianych zasobów kultury objętych projektem będzie możliwe niezależnie od miejsca przebywania i wykorzystywanej technologii;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c) poziom dostępności zasobów kultury  proponowany w ramach projektu jest zgodny z wynikami badań potrzeb grup docelowych;</a:t>
            </a:r>
          </a:p>
          <a:p>
            <a:pPr marL="0" indent="0">
              <a:buNone/>
            </a:pP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A2F88D3E-4749-6F32-1D8E-96E441483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Kryteria merytoryczne</a:t>
            </a:r>
          </a:p>
        </p:txBody>
      </p:sp>
    </p:spTree>
    <p:extLst>
      <p:ext uri="{BB962C8B-B14F-4D97-AF65-F5344CB8AC3E}">
        <p14:creationId xmlns:p14="http://schemas.microsoft.com/office/powerpoint/2010/main" val="12531034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18F66CB7-8F4F-5BE7-A69F-99612235A25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683519" cy="4111097"/>
          </a:xfr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2800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/>
              <a:t>11. Cyfrowe udostępnianie zasobów kultury będzie realizowane w oparciu o metody projektowania zorientowanego na użytkownika – slajd 2 z 2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d) Wnioskodawca zaplanował działania polegające na monitorowaniu cyfrowego udostępniania zasobów kultury pod kątem dostępności i użyteczności graficznych interfejsów dla wszystkich grup docelowych, ciągłości działania </a:t>
            </a:r>
            <a:br>
              <a:rPr lang="pl-PL" sz="1800" dirty="0"/>
            </a:br>
            <a:r>
              <a:rPr lang="pl-PL" sz="1800" dirty="0"/>
              <a:t>i powszechności wykorzystania oraz satysfakcji użytkowników.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e) Wnioskodawca wykazał, że cyfrowe zasoby kultury udostępniane w projekcie będą opisane metadanymi 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 najmniej w standardzie metadanych opisanych w „Dokumentacja standardu metadanych na potrzeby Systemu KRONIK@”.</a:t>
            </a:r>
            <a:endParaRPr lang="pl-PL" sz="1800" dirty="0"/>
          </a:p>
          <a:p>
            <a:pPr marL="0" indent="0">
              <a:buNone/>
            </a:pPr>
            <a:endParaRPr lang="pl-PL" sz="1800" b="1" dirty="0"/>
          </a:p>
          <a:p>
            <a:endParaRPr lang="pl-PL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1F8C62EF-CF28-71E9-07E4-D57C128C7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Kryteria merytoryczne</a:t>
            </a:r>
          </a:p>
        </p:txBody>
      </p:sp>
    </p:spTree>
    <p:extLst>
      <p:ext uri="{BB962C8B-B14F-4D97-AF65-F5344CB8AC3E}">
        <p14:creationId xmlns:p14="http://schemas.microsoft.com/office/powerpoint/2010/main" val="3705332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18F66CB7-8F4F-5BE7-A69F-99612235A25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683519" cy="4111097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2800" dirty="0"/>
          </a:p>
          <a:p>
            <a:pPr marL="0" indent="0"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/>
              <a:t>12. Cele projektu zostały wyrażone mierzalnymi wskaźnikami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W ramach kryterium weryfikowane jest czy wnioskodawca wybrał wskaźniki odpowiednie do celu i zakresu projektu, w tym wskaźniki obligatoryjne, uzasadnił ich dobór oraz określił i uzasadnił ich wartości docelowe oraz wskazał sposób pomiaru wskaźników. Wnioskodawca przedstawił wynik analizy/badania potwierdzające realność </a:t>
            </a:r>
            <a:br>
              <a:rPr lang="pl-PL" sz="1800" dirty="0"/>
            </a:br>
            <a:r>
              <a:rPr lang="pl-PL" sz="1800" dirty="0"/>
              <a:t>i uzasadnienie dla wartości wskaźnika rezultatu i jego utrzymania w okresie trwałości.</a:t>
            </a:r>
          </a:p>
          <a:p>
            <a:endParaRPr lang="pl-PL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1F8C62EF-CF28-71E9-07E4-D57C128C7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Kryteria merytoryczne</a:t>
            </a:r>
          </a:p>
        </p:txBody>
      </p:sp>
    </p:spTree>
    <p:extLst>
      <p:ext uri="{BB962C8B-B14F-4D97-AF65-F5344CB8AC3E}">
        <p14:creationId xmlns:p14="http://schemas.microsoft.com/office/powerpoint/2010/main" val="17090114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17C36CE4-CC8A-CFD4-0C43-74CE016BA66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385319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/>
              <a:t>13. Projekt w stopniu wyższym niż podstawowy zapewnia podniesienie poziomu otwartości i dostępności cyfrowych zasobów kultury – kryterium punktowe 0-12 punktów (0 punktów w kryterium nie oznacza  odrzucenia wniosku) – slajd 1 z 2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W ramach kryterium weryfikowane jest czy wnioskodawca wykazał, że projekt wykracza ponad podstawowy poziom cyfrowego udostępniania zasobów kultury,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a)Dla każdej z grup udostępnianych zasobów, przedstawił stopień cyfrowego udostepnienia zasobów na poziomie co najmniej 3 gwiazdek w skali „5 Star Open Data”,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b)Wskazał, w jaki sposób zasoby kultury, objęte projektem będą mogły być ponownie udostępniane przez inne podmioty, szczególnie poprzez mechanizmy API  oraz poprzez odpowiednią definicję metadanych,</a:t>
            </a:r>
          </a:p>
          <a:p>
            <a:pPr marL="0" indent="0">
              <a:buNone/>
            </a:pPr>
            <a:endParaRPr lang="pl-PL" sz="1800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A66574B-4EDD-ACA7-DB65-A11708BD0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475561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6AEFE609-6534-8590-2769-548CD51F2D2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399032"/>
            <a:ext cx="10879587" cy="4620767"/>
          </a:xfr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/>
              <a:t>13. Projekt w stopniu wyższym niż podstawowy zapewnia podniesienie poziomu otwartości i dostępności cyfrowych zasobów kultury – kryterium punktowe 0-12 punktów (0 punktów w kryterium nie oznacza  odrzucenia wniosku) – slajd 2 z 2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Punkty za spełnienie poszczególnych standardów „5 Star Open Data” przyznawane są rozłącznie, za najwyższy poziom wykazany przez wnioskodawcę: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a)cyfrowe udostępnianie przeważającej procentowo części zasobów kultury objętych projektem na poziomie 3 gwiazdek na skali “5 Star Open Data” – 2 punkty,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b)cyfrowe udostępnianie przeważającej procentowo części zasobów kultury objętych projektem na poziomie 4 gwiazdek na skali “5 Star Open Data” – 4 punkty,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c)cyfrowe udostępnianie przeważającej procentowo części zasobów kultury objętych projektem na poziomie 5 gwiazdek na skali “5 Star Open Data” – 6 punktów,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Udostępnienie odpowiednio udokumentowanych interfejsów dla programistów (API) – 6 punktów.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dirty="0"/>
          </a:p>
          <a:p>
            <a:pPr marL="0" indent="0">
              <a:buNone/>
            </a:pP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738BF647-6BFA-7364-C339-AD21CE469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826679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EDE319D5-0156-5747-83F4-6942073D4A9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4174" y="1342629"/>
            <a:ext cx="10879587" cy="4791043"/>
          </a:xfr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/>
              <a:t>14. Zakres bezpłatnego cyfrowego udostępniania zasobów kultury objętych projektem – kryterium punktowe 0-8 punktów (0 punktów w kryterium nie oznacza odrzucenia wniosku)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W ramach kryterium weryfikowane jest czy wnioskodawca  określił w jakim zakresie udostępniane cyfrowo zasoby kultury objęte projektem, będą dostępne bezpłatnie dla grup docelowych. Regułą powinno być bezpłatne udostępnianie zasobów. Pobieranie opłat wymaga przedstawienia uzasadnienia </a:t>
            </a:r>
            <a:r>
              <a:rPr lang="pl-PL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zgodnie z Dyrektywą Parlamentu Europejskiego i Rady (UE) 2019/1024 z dnia 20 czerwca 2019 r. w sprawie otwartych danych i ponownego wykorzystywania informacji sektora publicznego (Dyrektywa w sprawie otwartych danych)</a:t>
            </a:r>
            <a:r>
              <a:rPr lang="pl-PL" sz="1800" dirty="0">
                <a:solidFill>
                  <a:srgbClr val="FF0000"/>
                </a:solidFill>
              </a:rPr>
              <a:t>.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Zakres bezpłatnego udostępniania zasobów objętych projektem: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a)&gt;  90% - 8 punktów,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b)≥ 61%  i  ≤ 90% - 5 punktów, </a:t>
            </a:r>
          </a:p>
          <a:p>
            <a:pPr marL="342900" indent="-342900">
              <a:lnSpc>
                <a:spcPct val="114000"/>
              </a:lnSpc>
              <a:spcBef>
                <a:spcPts val="0"/>
              </a:spcBef>
              <a:buAutoNum type="alphaLcParenR" startAt="3"/>
            </a:pPr>
            <a:r>
              <a:rPr lang="pl-PL" sz="1800" dirty="0"/>
              <a:t>≥40% i &lt; 61% - 3 punkty,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d)&lt; 40 % lub brak uzasadnienia dla pobierania opłat za udostępnianie - 0 punktów</a:t>
            </a:r>
          </a:p>
          <a:p>
            <a:pPr marL="0" indent="0">
              <a:buNone/>
            </a:pPr>
            <a:endParaRPr lang="pl-PL" sz="1800" b="1" dirty="0"/>
          </a:p>
          <a:p>
            <a:pPr marL="0" indent="0">
              <a:buNone/>
            </a:pP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A0B7ABF5-6463-41D3-CD11-CA299489D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2288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080CD54B-52DF-4D51-C959-22C7C274786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744914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14000"/>
              </a:lnSpc>
              <a:spcBef>
                <a:spcPts val="0"/>
              </a:spcBef>
              <a:buAutoNum type="arabicPeriod"/>
            </a:pPr>
            <a:r>
              <a:rPr lang="pl-PL" sz="1800" b="1" dirty="0">
                <a:effectLst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Złożenie wniosku o dofinansowanie w odpowiedniej formie 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>
              <a:effectLst/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solidFill>
                  <a:srgbClr val="000000"/>
                </a:solidFill>
                <a:latin typeface="+mn-lt"/>
                <a:ea typeface="Open Sans"/>
                <a:cs typeface="Open Sans"/>
              </a:rPr>
              <a:t>W ramach kryterium weryfikowane jest czy Wnioskodawca złożył podpisany przez upoważnioną osobę/osoby wniosek o dofinansowanie w postaci elektronicznej zgodnie z wymaganiami określonymi w regulaminie wyboru projektów.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>
              <a:effectLst/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lnSpc>
                <a:spcPct val="114000"/>
              </a:lnSpc>
              <a:spcBef>
                <a:spcPts val="0"/>
              </a:spcBef>
              <a:buAutoNum type="arabicPeriod" startAt="2"/>
            </a:pPr>
            <a:r>
              <a:rPr lang="pl-PL" sz="1800" b="1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Kompletność dokumentacji wymaganej na etapie aplikowania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solidFill>
                  <a:srgbClr val="000000"/>
                </a:solidFill>
                <a:latin typeface="+mn-lt"/>
                <a:ea typeface="Open Sans"/>
                <a:cs typeface="Open Sans"/>
              </a:rPr>
              <a:t>W ramach kryterium weryfikowane jest czy:</a:t>
            </a:r>
          </a:p>
          <a:p>
            <a:pPr marL="800102" lvl="1" indent="-342900">
              <a:lnSpc>
                <a:spcPct val="114000"/>
              </a:lnSpc>
              <a:spcBef>
                <a:spcPts val="0"/>
              </a:spcBef>
              <a:buFont typeface="+mj-lt"/>
              <a:buAutoNum type="arabicPeriod"/>
            </a:pPr>
            <a:r>
              <a:rPr lang="pl-PL" sz="1800" dirty="0">
                <a:latin typeface="+mn-lt"/>
                <a:ea typeface="Open Sans"/>
                <a:cs typeface="Open Sans"/>
              </a:rPr>
              <a:t>Wnioskodawca złożył wypełniony we wszystkich wymaganych polach wniosek o dofinansowanie wraz z kompletem wymaganych czytelnych załączników oraz </a:t>
            </a:r>
          </a:p>
          <a:p>
            <a:pPr marL="800102" lvl="1" indent="-342900">
              <a:lnSpc>
                <a:spcPct val="114000"/>
              </a:lnSpc>
              <a:spcBef>
                <a:spcPts val="0"/>
              </a:spcBef>
              <a:buFont typeface="+mj-lt"/>
              <a:buAutoNum type="arabicPeriod"/>
            </a:pPr>
            <a:r>
              <a:rPr lang="pl-PL" sz="1800" dirty="0">
                <a:latin typeface="+mn-lt"/>
                <a:ea typeface="Open Sans"/>
                <a:cs typeface="Open Sans"/>
              </a:rPr>
              <a:t>we wniosku o dofinansowanie, w oświadczeniach oraz w załącznikach do wniosku nie występują istotne rozbieżności: w szczególności wartość budżetu projektu, wskaźniki projektu.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latin typeface="+mn-lt"/>
                <a:ea typeface="Open Sans"/>
                <a:cs typeface="Open Sans"/>
              </a:rPr>
              <a:t>(projekt musi uzyskać pozytywną ocenę we wszystkich punktach)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dirty="0">
              <a:latin typeface="+mn-lt"/>
              <a:ea typeface="Open Sans"/>
              <a:cs typeface="Open Sans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A60568B8-FA6D-FD89-A071-40544357C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4000" dirty="0">
                <a:latin typeface="+mn-lt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82771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F91916D2-2802-B19C-0F2A-8331E9D1936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231206"/>
          </a:xfr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/>
              <a:t>15. Zakres rzeczowy i struktura wydatków są adekwatne do celów programu i projektu – slajd 1 z 2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W ramach kryterium weryfikowane jest czy łączny koszt i poszczególne wykazane składniki kosztowe są adekwatne z punktu widzenia celu i skali projektu oraz zgodne z zapisami Katalogu wydatków kwalifikowalnych II priorytetu programu Fundusze Europejskie na Rozwój Cyfrowy 2021-2027 oraz Wytycznych dotyczących kwalifikowalności wydatków na lata 2021-2027.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 5% - niewpisywanie się w Katalog wydatków kwalifikowalnych dla II Priorytetu FERC oraz Wytyczne dotyczące kwalifikowalności wydatków na lata 2021-2027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 20% - </a:t>
            </a: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wydatki niecelowe, zawyżone, pozbawione uzasadnienia lub z nieadekwatnym uzasadnieniem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Przekroczenie limitów – kryterium niespełnione.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7EA78C61-BD65-7936-967B-A2C8D6BB1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603022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C48D7B90-21BD-83C7-6CAB-49BC4AE1241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436689"/>
          </a:xfr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/>
              <a:t>15. Zakres rzeczowy i struktura wydatków są adekwatne do celów programu i projektu – slajd 2 z 2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Zakres dopuszczalnych zmian: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- brak uzasadnienia lub przedstawione uzasadnienie jest niewystarczające,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- błędy rachunkowe lub inne oczywiste omyłki w analizie finansowej i analizie kosztów </a:t>
            </a:r>
            <a:r>
              <a:rPr lang="pl-PL" sz="1800"/>
              <a:t>i korzyści.</a:t>
            </a:r>
            <a:endParaRPr lang="pl-PL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dirty="0"/>
          </a:p>
          <a:p>
            <a:pPr marL="0" indent="0">
              <a:buNone/>
            </a:pP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0AB222DA-0BA6-9EA7-7EF7-10B5C5919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95489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C48D7B90-21BD-83C7-6CAB-49BC4AE1241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436689"/>
          </a:xfr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>
                <a:solidFill>
                  <a:srgbClr val="FF0000"/>
                </a:solidFill>
              </a:rPr>
              <a:t>16. Analiza infrastruktury teleinformatycznej ma potrzeby realizacji projektu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pl-PL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ramach kryterium weryfikowane jest czy Wnioskodawca przedstawił analizę w zakresie posiadanej infrastruktury teleinformatycznej niezbędnej do realizacji projektu.</a:t>
            </a:r>
          </a:p>
          <a:p>
            <a:pPr marL="0" indent="0">
              <a:buNone/>
            </a:pPr>
            <a:endParaRPr lang="pl-PL" sz="18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sz="1200" dirty="0">
                <a:solidFill>
                  <a:srgbClr val="FF0000"/>
                </a:solidFill>
                <a:effectLst/>
              </a:rPr>
              <a:t> </a:t>
            </a:r>
            <a:r>
              <a:rPr lang="pl-PL" sz="1800" dirty="0">
                <a:solidFill>
                  <a:srgbClr val="FF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Infrastruktura teleinformatyczna rozumiana jako całokształt rozwiązań sprzętowo-programowych i organizacyjnych stanowiących podstawę wdrożenia i eksploatacji zaawansowanych merytorycznie i technologicznie systemów informatycznych wspomagających zarządzanie instytucjami</a:t>
            </a:r>
            <a:endParaRPr lang="pl-PL" sz="1800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dirty="0"/>
          </a:p>
          <a:p>
            <a:pPr marL="0" indent="0">
              <a:buNone/>
            </a:pP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0AB222DA-0BA6-9EA7-7EF7-10B5C5919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044527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C48D7B90-21BD-83C7-6CAB-49BC4AE1241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436689"/>
          </a:xfr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/>
              <a:t>17. Wykorzystanie dostępnej infrastruktury teleinformatycznej na potrzeby realizacji projektu – kryterium punktowe: 0 lub 6 punktów (0 punktów w kryterium nie oznacza odrzucenia wniosku)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solidFill>
                  <a:srgbClr val="FF0000"/>
                </a:solidFill>
              </a:rPr>
              <a:t>W ramach kryterium weryfikowane jest czy w wyniku analizy w zakresie posiadanej infrastruktury teleinformatycznej Wnioskodawca wskazuje: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solidFill>
                  <a:srgbClr val="FF0000"/>
                </a:solidFill>
              </a:rPr>
              <a:t>- potrzebę zakupu infrastruktury teleinformatycznej, której wartość jest równa lub przekracza 10% całości wydatków kwalifikowalnych – 0 pkt.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solidFill>
                  <a:srgbClr val="FF0000"/>
                </a:solidFill>
              </a:rPr>
              <a:t>- brak konieczności zakupu infrastruktury teleinformatycznej lub zakup infrastruktury teleinformatycznej o wartości poniżej 10% całości wydatków kwalifikowalnych dofinansowanie – 6 pkt. </a:t>
            </a:r>
          </a:p>
          <a:p>
            <a:pPr marL="0" indent="0">
              <a:buNone/>
            </a:pP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0AB222DA-0BA6-9EA7-7EF7-10B5C5919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785846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4154B72C-2CD5-3852-17A7-1C9F23F44DB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703817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/>
              <a:t>18. Wykorzystanie do cyfrowego udostępniania zasobów kultury platform lub repozytoriów zewnętrznych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W ramach kryterium weryfikowane jest czy Wnioskodawca wykazał, że cyfrowa dostępność zasobów kultury objętych projektem realnie zwiększy się dzięki wykorzystaniu (wyłącznie lub dodatkowo) portalu i repozytorium kronika.gov.pl co najmniej poprzez integrację polegającą na udostępnieniu do systemu KRONIK@ metadanych i plików prezentacyjnych udostępnianych zasobów. 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2BF8D68F-B027-0DD8-6170-FD328D6E7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260487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4154B72C-2CD5-3852-17A7-1C9F23F44DB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703817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800" b="1" dirty="0"/>
              <a:t>19. Dla projektu dokonano wiarygodnej analizy kosztów i korzyści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W ramach kryterium ocenie podlega wiarygodność przeprowadzonej analizy kosztów i korzyści w oparciu o ekonomiczną analizę projektu. Analiza ekonomiczna może zostać przeprowadzona w sposób uproszczony i opierać się na oszacowaniu jakościowych i ilościowych skutków realizacji projektu.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Wnioskodawca wymienił i opisał wszystkie istotne gospodarcze, społeczne i środowiskowe efekty projektu, oraz – w miarę możliwości – zaprezentował je w kategoriach ilościowych. Wskazał główne czynniki, od których zależy poziom niepewnych korzyści i kosztów (zmienne krytyczne) oraz jakościowo lub ilościowo opisał mechanizm i znaczenie wpływu tych czynników na końcowy bilans kosztów i korzyści. 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2BF8D68F-B027-0DD8-6170-FD328D6E7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76319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56042F9D-8B18-6EC7-57ED-9ACD40F14A7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786011"/>
          </a:xfr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/>
              <a:t>20. Wykonalność projektu oraz zapewnienie możliwości kontroli realizacji projektu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W ramach kryterium weryfikowane jest czy projekt jest wykonalny w szczególności w obszarze technologicznych i ekonomicznych możliwości realizacji produktów projektu, w tym w kontekście procesu udzielania zamówień publicznych.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W ramach kryterium weryfikowane będzie czy Wnioskodawca zaplanował stosowne do zakresu projektu kamienie milowe powiązane z etapami realizacji projektu umożliwiające skuteczną kontrolę postępów jego realizacji. Kamienie milowe powinny być powiązane z wytwarzaniem i wdrażaniem kluczowych Produktów projektu.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Na każde 6 miesięcy realizacji projektu musi przypadać co najmniej jeden kamień milowy.</a:t>
            </a:r>
            <a:endParaRPr lang="pl-PL" sz="1800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/>
              <a:t>21. Efekty realizacji projektu mają zapewnioną trwałość organizacyjną, techniczną i finansową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/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/>
              <a:t>W ramach kryterium weryfikowane jest czy wnioskodawca wykazał, że jest odpowiednio przygotowany do utrzymania efektów realizacji projektu pod względem organizacyjnym, technicznym i finansowym.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dirty="0"/>
          </a:p>
          <a:p>
            <a:pPr marL="0" indent="0">
              <a:buNone/>
            </a:pPr>
            <a:endParaRPr lang="pl-PL" sz="1800" b="1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37B86A4A-362F-5048-A8BB-125AD0B72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Kryteria merytoryczne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333051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5EC62486-C5E0-C781-CF0D-27416E90E69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7" y="1399032"/>
            <a:ext cx="10498584" cy="4457482"/>
          </a:xfr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/>
              <a:t>22. Projekt jest realizowany zgodnie z metodyką zarządzania projektami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Wnioskodawca powinien wskazać jaką zastosuje metodykę zarządzania projektem</a:t>
            </a: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opisze strukturę zespołu projektowego. Wnioskodawca powinien m.in. wykazać, że w ramach wybranej metodyki prowadzony jest regularny monitoring </a:t>
            </a:r>
            <a:r>
              <a:rPr lang="pl-PL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ryzyk</a:t>
            </a: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zmian oraz postępu w realizacji projektu.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/>
              <a:buNone/>
              <a:tabLst/>
              <a:defRPr/>
            </a:pPr>
            <a:endParaRPr kumimoji="0" lang="pl-PL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23. Zgodność projektu z ustawą z dnia 11 sierpnia 2021 r. o otwartych danych i ponownym wykorzystywaniu      informacji sektora publicznego 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</a:rPr>
              <a:t>oraz Dyrektywą w sprawie otwartych danych</a:t>
            </a:r>
            <a:endParaRPr lang="pl-PL" sz="1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/>
              <a:buNone/>
              <a:tabLst/>
              <a:defRPr/>
            </a:pPr>
            <a:endParaRPr lang="pl-PL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/>
              <a:buNone/>
              <a:tabLst/>
              <a:defRPr/>
            </a:pP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</a:rPr>
              <a:t>W ramach kryterium Wnioskodawca powinien wykazać zgodność projektu z ustawą z dnia 11 sierpnia 2021    r. o otwartych danych i ponownym wykorzystywaniu informacji sektora publicznego </a:t>
            </a:r>
            <a:r>
              <a:rPr lang="pl-PL" sz="1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oraz Dyrektywą w sprawie otwartych danych</a:t>
            </a: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</a:rPr>
              <a:t>, w szczególności w zakresie warunków ponownego wykorzystania informacji sektora publicznego oraz ewentualnego ograniczenia prawa do ponownego wykorzystywania informacji sektora publicznego.</a:t>
            </a:r>
            <a:endParaRPr lang="pl-PL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EFC5ABBA-7844-C958-C75C-10D27208B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Kryteria merytoryczne</a:t>
            </a:r>
          </a:p>
        </p:txBody>
      </p:sp>
    </p:spTree>
    <p:extLst>
      <p:ext uri="{BB962C8B-B14F-4D97-AF65-F5344CB8AC3E}">
        <p14:creationId xmlns:p14="http://schemas.microsoft.com/office/powerpoint/2010/main" val="21642977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5EC62486-C5E0-C781-CF0D-27416E90E69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7" y="1399032"/>
            <a:ext cx="10498584" cy="4457482"/>
          </a:xfr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/>
              <a:t>24. Znaczenie cyfrowo udostępnianych zasobów dla obszaru kultury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ramach kryterium Wnioskodawca powinien wiarygodnie wykazać, że projekt zakłada cyfrowe udostępnienie zasobów, mających duże znaczenie dla obszaru kultury, uwzględniając obecny i docelowy sposób i zakres cyfrowego udostępniana zasobów kultury. Wnioskodawca powinien także określić potencjał ponownego wykorzystania udostępnianych cyfrowo zasobów kultury. 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Przy przydzielaniu punktów dotyczących znaczenia cyfrowo udostępnianych zasobów kultury objętych projektem będzie brane pod uwagę: możliwość ponownego wykorzystania, istotność zasobów z punktu widzenia polskiej i światowej kultury, znaczenie rezultatów projektu dla rozwoju gospodarki, wielkość potencjalnej grupy docelowej zainteresowanej danym zasobem.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4000" algn="l">
              <a:lnSpc>
                <a:spcPct val="100000"/>
              </a:lnSpc>
              <a:spcBef>
                <a:spcPts val="0"/>
              </a:spcBef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 punktów– małe znaczenie,</a:t>
            </a:r>
            <a:endParaRPr lang="pl-PL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4000" algn="l">
              <a:lnSpc>
                <a:spcPct val="100000"/>
              </a:lnSpc>
              <a:spcBef>
                <a:spcPts val="0"/>
              </a:spcBef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punktów  – średnie znaczenie,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 punktów – duże znaczenie,</a:t>
            </a:r>
            <a:endParaRPr lang="pl-PL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20 punktów – bardzo duże znaczenie.</a:t>
            </a:r>
            <a:endParaRPr lang="pl-PL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kumimoji="0" lang="pl-PL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EFC5ABBA-7844-C958-C75C-10D27208B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Kryteria merytoryczne</a:t>
            </a:r>
          </a:p>
        </p:txBody>
      </p:sp>
    </p:spTree>
    <p:extLst>
      <p:ext uri="{BB962C8B-B14F-4D97-AF65-F5344CB8AC3E}">
        <p14:creationId xmlns:p14="http://schemas.microsoft.com/office/powerpoint/2010/main" val="36438314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C54FBE9-BD27-93DF-8E23-6BC344ABD9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5" y="1596256"/>
            <a:ext cx="10879587" cy="4445315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W sytuacji, gdy kwota przeznaczona na dofinansowanie projektów nie będzie wystarczająca na dofinansowanie wszystkich projektów z taką samą liczbą punktów, o wyborze projektów do dofinansowania, decydować będzie zgodnie z kolejnością: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1. Punktacja przyznana w następujących kryteriach merytorycznych: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a) Projekt w stopniu wyższym niż podstawowy zapewnia podniesienie poziomu otwartości i dostępności cyfrowych zasobów kultury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b) Zakres bezpłatnego cyfrowego udostępniania zasobów kultury objętych projektem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c) Wykorzystanie dostępnej infrastruktury teleinformatycznej na potrzeby realizacji projektu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d) Współpraca partnerska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e) Znaczenie cyfrowo udostępnianych zasobów dla obszaru kultury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2. W przypadku, jeśli Wnioskodawcy w ramach wskazanych kryteriów w pkt 1 otrzymali również taką samą liczbę punktów o przyznaniu dofinansowania będzie decydować data złożenia wniosku o dofinansowanie tj.: wniosek, który został najwcześniej złożony zostanie wybrany </a:t>
            </a:r>
            <a:r>
              <a:rPr lang="pl-PL" sz="180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do dofinansowania.</a:t>
            </a:r>
            <a:endParaRPr lang="pl-PL" sz="1800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3A51E7-3145-2C17-9EF5-DFAA47AEE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rozstrzygające 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3099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080CD54B-52DF-4D51-C959-22C7C274786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744914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dirty="0">
              <a:latin typeface="+mn-lt"/>
              <a:ea typeface="Open Sans"/>
              <a:cs typeface="Open Sans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>
                <a:effectLst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3. Pozytywna ocena Komitetu Rady Ministrów do spraw Cyfryzacji (KRMC)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>
              <a:effectLst/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latin typeface="+mn-lt"/>
              </a:rPr>
              <a:t>W ramach kryterium weryfikowane jest czy Opinia Komitetu Rady Ministrów ds. Cyfryzacji wydana dla ocenianego projektu jest pozytywna i wydana została nie później niż w dniu złożenia wniosku o dofinansowanie i wydana nie wcześniej niż 9 miesięcy przed dniem złożenia wniosku.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>
              <a:latin typeface="+mn-lt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>
              <a:latin typeface="+mn-lt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>
                <a:effectLst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4. Kwalifikowalność  Wnioskodawcy/partnerów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>
              <a:highlight>
                <a:srgbClr val="FFFF00"/>
              </a:highlight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W ramach kryterium weryfikowane jest czy Wnioskodawca oraz Partner (jeśli dotyczy) jest podmiotem kwalifikującym się do wsparcia w ramach działania 2.3 FERC, zgodnie z Szczegółowym Opisem Priorytetów Programu Fundusze Europejskie na Rozwój Cyfrowy na lata 2021-2027 (SZOP).</a:t>
            </a:r>
            <a:endParaRPr lang="pl-PL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dirty="0">
              <a:latin typeface="+mn-lt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b="1" dirty="0">
              <a:effectLst/>
              <a:highlight>
                <a:srgbClr val="FFFF00"/>
              </a:highlight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b="1" dirty="0">
              <a:effectLst/>
              <a:highlight>
                <a:srgbClr val="FFFF00"/>
              </a:highlight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A60568B8-FA6D-FD89-A071-40544357C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4000" dirty="0">
                <a:latin typeface="+mn-lt"/>
                <a:ea typeface="Verdana" panose="020B0604030504040204" pitchFamily="34" charset="0"/>
                <a:cs typeface="Arial" charset="0"/>
              </a:rPr>
              <a:t>Kryteria formalne</a:t>
            </a:r>
            <a:endParaRPr lang="pl-PL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03664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C54FBE9-BD27-93DF-8E23-6BC344ABD9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20104" y="1532596"/>
            <a:ext cx="10879587" cy="4639459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5.</a:t>
            </a:r>
            <a:r>
              <a:rPr lang="pl-PL" sz="1800" b="1" dirty="0">
                <a:effectLst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 Realizacja projektu mieści się w ramach czasowych FERC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>
              <a:effectLst/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latin typeface="+mn-lt"/>
              </a:rPr>
              <a:t>W ramach kryterium weryfikowane jest czy termin rozpoczęcia i zakończania realizacji projektu mieści się w ramach czasowych FERC, określonych datami od 1 stycznia 2021 r. do 31 grudnia 2029 r.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>
              <a:latin typeface="+mn-lt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>
              <a:latin typeface="+mn-lt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>
                <a:latin typeface="+mn-lt"/>
              </a:rPr>
              <a:t>6</a:t>
            </a:r>
            <a:r>
              <a:rPr lang="pl-PL" sz="1800" dirty="0">
                <a:latin typeface="+mn-lt"/>
              </a:rPr>
              <a:t>. </a:t>
            </a:r>
            <a:r>
              <a:rPr lang="pl-PL" sz="1800" b="1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Prawidłowość</a:t>
            </a:r>
            <a:r>
              <a:rPr lang="pl-PL" sz="1800" b="1" dirty="0">
                <a:latin typeface="+mn-lt"/>
              </a:rPr>
              <a:t> określenia kwoty wsparcia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>
              <a:latin typeface="+mn-lt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effectLst/>
                <a:latin typeface="+mn-lt"/>
                <a:ea typeface="Calibri" panose="020F0502020204030204" pitchFamily="34" charset="0"/>
              </a:rPr>
              <a:t>W ramach kryterium weryfikowane jest czy wnioskowany procent poziomu dofinansowania UE w projekcie nie przekracza maksymalnego procentu wskazanego dla Działania 2.3 FERC w Szczegółowym Opisie  Priorytetów Programu Fundusze Europejskie na Rozwój Cyfrowy 2021-2027.</a:t>
            </a:r>
            <a:endParaRPr lang="pl-PL" sz="1800" b="1" dirty="0">
              <a:latin typeface="+mn-lt"/>
            </a:endParaRPr>
          </a:p>
          <a:p>
            <a:pPr marL="0" indent="0">
              <a:lnSpc>
                <a:spcPct val="100000"/>
              </a:lnSpc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3A51E7-3145-2C17-9EF5-DFAA47AEE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formalne 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2027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C54FBE9-BD27-93DF-8E23-6BC344ABD9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588111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4000"/>
              </a:lnSpc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7. 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Wpisywanie się projektu we właściwe działanie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 ramach kryterium weryfikuje się czy projekt wpisuje się we właściwe działanie, zgodnie z opisem działania 2.3 Cyfrowa dostępność i ponowne wykorzystanie informacji w Szczegółowym Opisie Priorytetów Programu Funduszu Europejskiego na Rozwój Cyfrowy na lata 2021-2027 oraz regulaminem wyboru projektów.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>
                <a:latin typeface="Calibri" panose="020F050202020403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8. 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Brak podlegania wykluczeniu z ubiegania się o dofinansowanie 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 ramach kryterium weryfikowane jest zapewnienie przez Wnioskodawcę i Partnerów (jeśli dotyczy) w formie oświadczenia Wnioskodawcy i Partnerów (jeśli dotyczy), że są uprawnieni do ubiegania się o przyznanie dofinansowania z uwagi na to, że: </a:t>
            </a:r>
            <a:endParaRPr lang="pl-PL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14000"/>
              </a:lnSpc>
              <a:spcBef>
                <a:spcPts val="0"/>
              </a:spcBef>
              <a:buFont typeface="+mj-lt"/>
              <a:buAutoNum type="arabicPeriod"/>
            </a:pPr>
            <a:r>
              <a:rPr lang="pl-PL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nie podlegają wykluczeniu z możliwości otrzymania dofinansowania na podstawie art. 207 ust. 4 ustawy z dnia 27 sierpnia 2009 r. o finansach publicznych (Dz. U. 2022 r. poz. 1634 z </a:t>
            </a:r>
            <a:r>
              <a:rPr lang="pl-PL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późn</a:t>
            </a:r>
            <a:r>
              <a:rPr lang="pl-PL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zm.);</a:t>
            </a:r>
            <a:endParaRPr lang="pl-PL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3A51E7-3145-2C17-9EF5-DFAA47AEE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formalne 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83520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C54FBE9-BD27-93DF-8E23-6BC344ABD9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0879587" cy="4111097"/>
          </a:xfrm>
          <a:prstGeom prst="rect">
            <a:avLst/>
          </a:prstGeom>
        </p:spPr>
        <p:txBody>
          <a:bodyPr/>
          <a:lstStyle/>
          <a:p>
            <a:pPr marL="0" lvl="0" indent="0" algn="l">
              <a:lnSpc>
                <a:spcPct val="100000"/>
              </a:lnSpc>
              <a:spcBef>
                <a:spcPts val="0"/>
              </a:spcBef>
              <a:buNone/>
            </a:pPr>
            <a:endParaRPr lang="pl-PL" sz="1800" dirty="0">
              <a:solidFill>
                <a:srgbClr val="0000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>
                <a:latin typeface="Calibri" panose="020F050202020403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8. </a:t>
            </a: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Brak podlegania wykluczeniu z ubiegania się o dofinansowanie – slajd 2 z 2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l-PL" sz="18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nie podlegają wykluczeniu z możliwości otrzymania dofinansowania na podstawie art. 9 ust. 1 pkt 2a ustawy z dnia 28 października 2002 r. o odpowiedzialności podmiotów zbiorowych za czyny zabronione pod groźbą kary (Dz. U. 2020 r. poz. 358 z </a:t>
            </a:r>
            <a:r>
              <a:rPr lang="pl-PL" sz="1800" dirty="0" err="1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późn</a:t>
            </a:r>
            <a:r>
              <a:rPr lang="pl-PL" sz="18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zm.) – nie dotyczy jednostek organizacyjnych Skarbu Państwa;</a:t>
            </a:r>
            <a:endParaRPr lang="pl-PL" sz="18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nie zastosowano wobec nich środków na podstawie art. 1 </a:t>
            </a:r>
            <a:r>
              <a:rPr lang="pl-PL" sz="1800" i="1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ustawy z dnia 13 kwietnia 2022 r. o szczególnych rozwiązaniach w zakresie przeciwdziałania wspieraniu agresji na Ukrainę oraz służących ochronie bezpieczeństwa narodowego</a:t>
            </a:r>
            <a:r>
              <a:rPr lang="pl-PL" sz="18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(Dz. U. poz. 835)</a:t>
            </a:r>
            <a:r>
              <a:rPr lang="pl-PL" sz="1800" dirty="0">
                <a:solidFill>
                  <a:srgbClr val="365F9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 algn="l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>
              <a:solidFill>
                <a:srgbClr val="0000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pl-PL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(projekt musi uzyskać pozytywną ocenę we wszystkich punktach)</a:t>
            </a:r>
            <a:endParaRPr lang="pl-PL" sz="1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3A51E7-3145-2C17-9EF5-DFAA47AEE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formalne 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45778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C54FBE9-BD27-93DF-8E23-6BC344ABD9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216" y="1399032"/>
            <a:ext cx="11053388" cy="4501025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9. </a:t>
            </a:r>
            <a:r>
              <a:rPr lang="pl-PL" sz="1800" b="1" dirty="0">
                <a:effectLst/>
                <a:latin typeface="+mn-lt"/>
                <a:ea typeface="Calibri" panose="020F0502020204030204" pitchFamily="34" charset="0"/>
              </a:rPr>
              <a:t>Zgodność z przepisami art. 63 ust. 6 i art. 73 ust. 2 lit. f) i h) Rozporządzenia Parlamentu Europejskiego i Rady (UE) nr 2021/1060 z dnia 24 czerwca 2021 r.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>
              <a:effectLst/>
              <a:latin typeface="+mn-lt"/>
              <a:ea typeface="Calibri" panose="020F0502020204030204" pitchFamily="34" charset="0"/>
            </a:endParaRPr>
          </a:p>
          <a:p>
            <a:pPr marL="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W ramach kryterium weryfikowane jest zapewnienie przez Wnioskodawcę w formie oświadczenia, że:</a:t>
            </a:r>
            <a:endParaRPr lang="pl-PL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1. projekt nie został zakończony w rozumieniu art. 63 ust. 6,</a:t>
            </a:r>
            <a:r>
              <a:rPr lang="pl-PL" sz="18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lvl="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effectLst/>
                <a:latin typeface="+mn-lt"/>
                <a:ea typeface="Calibri" panose="020F0502020204030204" pitchFamily="34" charset="0"/>
              </a:rPr>
              <a:t>2. nie rozpoczął realizacji projektu przed dniem złożenia wniosku o dofinansowanie albo że realizując projekt przed dniem złożenia wniosku </a:t>
            </a:r>
            <a:r>
              <a:rPr lang="pl-PL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przestrzegał obowiązujących przepisów prawa dotyczących danej operacji (art. 73 ust. 2 lit. f),</a:t>
            </a:r>
            <a:endParaRPr lang="pl-PL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3. projekt nie obejmuje przedsięwzięć będących częścią operacji, które zostały objęte lub powinny były zostać objęte procedurą odzyskiwania zgodnie z art. 65 (trwałość operacji) w następstwie przeniesienia działalności produkcyjnej poza obszar objęty programem (art. 73 ust. 2 lit. h),</a:t>
            </a:r>
          </a:p>
          <a:p>
            <a:pPr marL="0" lvl="0" indent="0" algn="l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pl-PL" sz="1800" dirty="0">
                <a:effectLst/>
                <a:latin typeface="+mn-lt"/>
                <a:ea typeface="Calibri" panose="020F0502020204030204" pitchFamily="34" charset="0"/>
              </a:rPr>
              <a:t>(projekt musi uzyskać pozytywną ocenę we wszystkich punktach)</a:t>
            </a: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pl-PL" sz="1800" b="1" dirty="0"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3A51E7-3145-2C17-9EF5-DFAA47AEE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formalne 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50484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C54FBE9-BD27-93DF-8E23-6BC344ABD9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92021" y="1452417"/>
            <a:ext cx="10879587" cy="4407729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>
              <a:effectLst/>
              <a:latin typeface="+mn-lt"/>
              <a:ea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b="1" dirty="0">
                <a:effectLst/>
                <a:latin typeface="+mn-lt"/>
                <a:ea typeface="Calibri" panose="020F0502020204030204" pitchFamily="34" charset="0"/>
              </a:rPr>
              <a:t>10. Brak podwójnego finansowania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b="1" dirty="0">
              <a:effectLst/>
              <a:latin typeface="+mn-lt"/>
              <a:ea typeface="Calibri" panose="020F0502020204030204" pitchFamily="34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W ramach kryterium weryfikowane jest czy Wnioskodawca i Partnerzy (jeśli dotyczy) nie otrzymali już finansowania na ten sam cel, na te same wydatki w ramach innych unijnych programów, instrumentów, funduszy w ramach budżetu Unii Europejskiej oraz środków publicznych na realizację zakresu prac zakładanego w ramach wniosku o dofinansowanie.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endParaRPr lang="pl-PL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pl-PL" sz="1800" dirty="0">
                <a:effectLst/>
                <a:latin typeface="+mn-lt"/>
                <a:ea typeface="Calibri" panose="020F0502020204030204" pitchFamily="34" charset="0"/>
              </a:rPr>
              <a:t>Weryfikacja na etapie oceny wniosku o dofinasowanie będzie obejmować oświadczenie o braku podwójnego finansowania projektu złożone przez Wnioskodawcę i Partnerów (jeśli dotyczy).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3A51E7-3145-2C17-9EF5-DFAA47AEE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400" dirty="0">
                <a:latin typeface="+mn-lt"/>
                <a:ea typeface="Verdana" panose="020B0604030504040204" pitchFamily="34" charset="0"/>
                <a:cs typeface="Arial" charset="0"/>
              </a:rPr>
              <a:t>Kryteria </a:t>
            </a:r>
            <a:r>
              <a:rPr lang="pl-PL" dirty="0">
                <a:latin typeface="+mn-lt"/>
                <a:ea typeface="Verdana" panose="020B0604030504040204" pitchFamily="34" charset="0"/>
                <a:cs typeface="Arial" charset="0"/>
              </a:rPr>
              <a:t>formalne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8837467"/>
      </p:ext>
    </p:extLst>
  </p:cSld>
  <p:clrMapOvr>
    <a:masterClrMapping/>
  </p:clrMapOvr>
</p:sld>
</file>

<file path=ppt/theme/theme1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908c224-fde1-4783-a6a3-6de4ef3d1c98">
      <Terms xmlns="http://schemas.microsoft.com/office/infopath/2007/PartnerControls"/>
    </lcf76f155ced4ddcb4097134ff3c332f>
    <_Flow_SignoffStatus xmlns="c908c224-fde1-4783-a6a3-6de4ef3d1c98" xsi:nil="true"/>
    <TaxCatchAll xmlns="0613e59e-073d-4b89-ba21-29ee3a20538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DDC3639877FF247B12FAFE25F26D61F" ma:contentTypeVersion="14" ma:contentTypeDescription="Utwórz nowy dokument." ma:contentTypeScope="" ma:versionID="1b6f16793714236cb66ce9195063b3d4">
  <xsd:schema xmlns:xsd="http://www.w3.org/2001/XMLSchema" xmlns:xs="http://www.w3.org/2001/XMLSchema" xmlns:p="http://schemas.microsoft.com/office/2006/metadata/properties" xmlns:ns2="c908c224-fde1-4783-a6a3-6de4ef3d1c98" xmlns:ns3="0613e59e-073d-4b89-ba21-29ee3a20538d" targetNamespace="http://schemas.microsoft.com/office/2006/metadata/properties" ma:root="true" ma:fieldsID="224275309678fd2c946390d6b1d9f21d" ns2:_="" ns3:_="">
    <xsd:import namespace="c908c224-fde1-4783-a6a3-6de4ef3d1c98"/>
    <xsd:import namespace="0613e59e-073d-4b89-ba21-29ee3a20538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8c224-fde1-4783-a6a3-6de4ef3d1c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Tagi obrazów" ma:readOnly="false" ma:fieldId="{5cf76f15-5ced-4ddc-b409-7134ff3c332f}" ma:taxonomyMulti="true" ma:sspId="cc6f6cad-d038-4c8c-a53d-3cb4c28787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1" nillable="true" ma:displayName="Stan zatwierdzenia" ma:internalName="Stan_x0020_zatwierdzenia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13e59e-073d-4b89-ba21-29ee3a20538d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f603a190-b093-4e97-a111-f86dfbef9378}" ma:internalName="TaxCatchAll" ma:showField="CatchAllData" ma:web="0613e59e-073d-4b89-ba21-29ee3a2053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FDD51E-3BE7-48E9-8574-EC8970EEE544}">
  <ds:schemaRefs>
    <ds:schemaRef ds:uri="http://schemas.microsoft.com/office/2006/documentManagement/types"/>
    <ds:schemaRef ds:uri="0613e59e-073d-4b89-ba21-29ee3a20538d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c908c224-fde1-4783-a6a3-6de4ef3d1c98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DDD877D-66AE-4554-8B4D-196835119A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3D6122-71F5-45CC-991B-D92E5EA05D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8c224-fde1-4783-a6a3-6de4ef3d1c98"/>
    <ds:schemaRef ds:uri="0613e59e-073d-4b89-ba21-29ee3a20538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1556</TotalTime>
  <Words>4169</Words>
  <Application>Microsoft Office PowerPoint</Application>
  <PresentationFormat>Panoramiczny</PresentationFormat>
  <Paragraphs>301</Paragraphs>
  <Slides>39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39</vt:i4>
      </vt:variant>
    </vt:vector>
  </HeadingPairs>
  <TitlesOfParts>
    <vt:vector size="44" baseType="lpstr">
      <vt:lpstr>Arial</vt:lpstr>
      <vt:lpstr>Calibri</vt:lpstr>
      <vt:lpstr>Calibri Light</vt:lpstr>
      <vt:lpstr>1_Motyw pakietu Office</vt:lpstr>
      <vt:lpstr>3_Projekt niestandardowy</vt:lpstr>
      <vt:lpstr>            Kryteria dla działania 2.3 Cyfrowa dostępność i ponowne wykorzystanie informacji w programie Fundusze Europejskie na Rozwój Cyfrowy 2021-2027 (FERC) - konkurencyjny sposób wyboru projektów (dla zasobów kultury)  </vt:lpstr>
      <vt:lpstr>Wybór projektów</vt:lpstr>
      <vt:lpstr>Kryteria formalne</vt:lpstr>
      <vt:lpstr>Kryteria formalne</vt:lpstr>
      <vt:lpstr>Kryteria formalne </vt:lpstr>
      <vt:lpstr>Kryteria formalne </vt:lpstr>
      <vt:lpstr>Kryteria formalne </vt:lpstr>
      <vt:lpstr>Kryteria formalne </vt:lpstr>
      <vt:lpstr>Kryteria formalne</vt:lpstr>
      <vt:lpstr>Kryteria formalne</vt:lpstr>
      <vt:lpstr>Kryteria formalne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merytoryczne</vt:lpstr>
      <vt:lpstr>Kryteria rozstrzygające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Kryteria 2.3. FERC</dc:title>
  <dc:creator>Anna Czekalska</dc:creator>
  <cp:lastModifiedBy>Wańczycka-Gawdzik Maja</cp:lastModifiedBy>
  <cp:revision>116</cp:revision>
  <dcterms:created xsi:type="dcterms:W3CDTF">2023-03-05T08:28:36Z</dcterms:created>
  <dcterms:modified xsi:type="dcterms:W3CDTF">2023-05-30T06:35:13Z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0x0101009DDC3639877FF247B12FAFE25F26D61F</vt:lpwstr>
  </property>
</Properties>
</file>